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8" r:id="rId8"/>
    <p:sldId id="277" r:id="rId9"/>
    <p:sldId id="262" r:id="rId10"/>
    <p:sldId id="281" r:id="rId11"/>
    <p:sldId id="263" r:id="rId12"/>
    <p:sldId id="265" r:id="rId13"/>
    <p:sldId id="270" r:id="rId14"/>
    <p:sldId id="271" r:id="rId15"/>
    <p:sldId id="272" r:id="rId16"/>
    <p:sldId id="275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7" d="100"/>
          <a:sy n="77" d="100"/>
        </p:scale>
        <p:origin x="-84" y="-4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C063-D97F-484C-BEB0-8E4C9EDDBB04}" type="datetimeFigureOut">
              <a:rPr lang="en-US" smtClean="0"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4CEC-9BD9-4571-8638-BC029B7B7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21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buClr>
                <a:schemeClr val="accent1">
                  <a:lumMod val="75000"/>
                </a:schemeClr>
              </a:buClr>
              <a:defRPr/>
            </a:lvl1pPr>
            <a:lvl2pPr>
              <a:buClr>
                <a:schemeClr val="accent1">
                  <a:lumMod val="75000"/>
                </a:schemeClr>
              </a:buClr>
              <a:defRPr/>
            </a:lvl2pPr>
            <a:lvl3pPr>
              <a:buClr>
                <a:schemeClr val="accent1">
                  <a:lumMod val="75000"/>
                </a:schemeClr>
              </a:buClr>
              <a:defRPr/>
            </a:lvl3pPr>
            <a:lvl4pPr>
              <a:buClr>
                <a:schemeClr val="accent1">
                  <a:lumMod val="75000"/>
                </a:schemeClr>
              </a:buClr>
              <a:defRPr/>
            </a:lvl4pPr>
            <a:lvl5pPr>
              <a:buClr>
                <a:schemeClr val="accent1">
                  <a:lumMod val="75000"/>
                </a:schemeClr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C063-D97F-484C-BEB0-8E4C9EDDBB04}" type="datetimeFigureOut">
              <a:rPr lang="en-US" smtClean="0"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6EAE4CEC-9BD9-4571-8638-BC029B7B7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591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C063-D97F-484C-BEB0-8E4C9EDDBB04}" type="datetimeFigureOut">
              <a:rPr lang="en-US" smtClean="0"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4CEC-9BD9-4571-8638-BC029B7B7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410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C063-D97F-484C-BEB0-8E4C9EDDBB04}" type="datetimeFigureOut">
              <a:rPr lang="en-US" smtClean="0"/>
              <a:t>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4CEC-9BD9-4571-8638-BC029B7B7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C063-D97F-484C-BEB0-8E4C9EDDBB04}" type="datetimeFigureOut">
              <a:rPr lang="en-US" smtClean="0"/>
              <a:t>2/8/2014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4CEC-9BD9-4571-8638-BC029B7B7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32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C063-D97F-484C-BEB0-8E4C9EDDBB04}" type="datetimeFigureOut">
              <a:rPr lang="en-US" smtClean="0"/>
              <a:t>2/8/2014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4CEC-9BD9-4571-8638-BC029B7B7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60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C063-D97F-484C-BEB0-8E4C9EDDBB04}" type="datetimeFigureOut">
              <a:rPr lang="en-US" smtClean="0"/>
              <a:t>2/8/2014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4CEC-9BD9-4571-8638-BC029B7B7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914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C063-D97F-484C-BEB0-8E4C9EDDBB04}" type="datetimeFigureOut">
              <a:rPr lang="en-US" smtClean="0"/>
              <a:t>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4CEC-9BD9-4571-8638-BC029B7B7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411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C063-D97F-484C-BEB0-8E4C9EDDBB04}" type="datetimeFigureOut">
              <a:rPr lang="en-US" smtClean="0"/>
              <a:t>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4CEC-9BD9-4571-8638-BC029B7B7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581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C063-D97F-484C-BEB0-8E4C9EDDBB04}" type="datetimeFigureOut">
              <a:rPr lang="en-US" smtClean="0"/>
              <a:t>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4CEC-9BD9-4571-8638-BC029B7B7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036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C063-D97F-484C-BEB0-8E4C9EDDBB04}" type="datetimeFigureOut">
              <a:rPr lang="en-US" smtClean="0"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4CEC-9BD9-4571-8638-BC029B7B7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681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C063-D97F-484C-BEB0-8E4C9EDDBB04}" type="datetimeFigureOut">
              <a:rPr lang="en-US" smtClean="0"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4CEC-9BD9-4571-8638-BC029B7B7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333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C063-D97F-484C-BEB0-8E4C9EDDBB04}" type="datetimeFigureOut">
              <a:rPr lang="en-US" smtClean="0"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4CEC-9BD9-4571-8638-BC029B7B7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965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C063-D97F-484C-BEB0-8E4C9EDDBB04}" type="datetimeFigureOut">
              <a:rPr lang="en-US" smtClean="0"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4CEC-9BD9-4571-8638-BC029B7B7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7320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C063-D97F-484C-BEB0-8E4C9EDDBB04}" type="datetimeFigureOut">
              <a:rPr lang="en-US" smtClean="0"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4CEC-9BD9-4571-8638-BC029B7B7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2579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C063-D97F-484C-BEB0-8E4C9EDDBB04}" type="datetimeFigureOut">
              <a:rPr lang="en-US" smtClean="0"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4CEC-9BD9-4571-8638-BC029B7B7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7508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CC063-D97F-484C-BEB0-8E4C9EDDBB04}" type="datetimeFigureOut">
              <a:rPr lang="en-US" smtClean="0"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E4CEC-9BD9-4571-8638-BC029B7B7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96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F4CC063-D97F-484C-BEB0-8E4C9EDDBB04}" type="datetimeFigureOut">
              <a:rPr lang="en-US" smtClean="0"/>
              <a:t>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AE4CEC-9BD9-4571-8638-BC029B7B7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171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.jpg"/><Relationship Id="rId7" Type="http://schemas.openxmlformats.org/officeDocument/2006/relationships/image" Target="../media/image1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2994264" y="89679"/>
            <a:ext cx="6400802" cy="208985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15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15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186" y="2336290"/>
            <a:ext cx="7603299" cy="4488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526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Callout 2"/>
          <p:cNvSpPr/>
          <p:nvPr/>
        </p:nvSpPr>
        <p:spPr>
          <a:xfrm>
            <a:off x="4045906" y="395614"/>
            <a:ext cx="5632175" cy="2319130"/>
          </a:xfrm>
          <a:prstGeom prst="downArrowCallo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9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nip Single Corner Rectangle 3"/>
          <p:cNvSpPr/>
          <p:nvPr/>
        </p:nvSpPr>
        <p:spPr>
          <a:xfrm>
            <a:off x="125261" y="2834240"/>
            <a:ext cx="5987440" cy="3932720"/>
          </a:xfrm>
          <a:prstGeom prst="snip1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মোহাঃ আব্দুর রহমান</a:t>
            </a:r>
          </a:p>
          <a:p>
            <a:r>
              <a:rPr lang="bn-BD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অধ্যাপক (অর্থনীতি)</a:t>
            </a:r>
          </a:p>
          <a:p>
            <a:r>
              <a:rPr lang="bn-BD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আলাউদ্দিন আহমেদ ডিগ্রী কলেজ</a:t>
            </a:r>
          </a:p>
          <a:p>
            <a:r>
              <a:rPr lang="bn-BD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চড়াইকোল , কুমারখালী , কুষ্টিয়া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Snip Single Corner Rectangle 7"/>
          <p:cNvSpPr/>
          <p:nvPr/>
        </p:nvSpPr>
        <p:spPr>
          <a:xfrm>
            <a:off x="6501008" y="2743200"/>
            <a:ext cx="5586607" cy="4023760"/>
          </a:xfrm>
          <a:prstGeom prst="snip1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lvl="0" indent="-228600" algn="ctr">
              <a:spcBef>
                <a:spcPts val="1000"/>
              </a:spcBef>
              <a:buClr>
                <a:srgbClr val="E84C22">
                  <a:lumMod val="75000"/>
                </a:srgbClr>
              </a:buClr>
              <a:buSzPct val="125000"/>
              <a:buFont typeface="Arial" panose="020B0604020202020204" pitchFamily="34" charset="0"/>
              <a:buChar char="•"/>
            </a:pPr>
            <a:r>
              <a:rPr lang="bn-BD" sz="44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বিষয়ঃ-  অর্থনীতি,  </a:t>
            </a:r>
          </a:p>
          <a:p>
            <a:pPr marL="228600" lvl="0" indent="-228600" algn="ctr">
              <a:spcBef>
                <a:spcPts val="1000"/>
              </a:spcBef>
              <a:buClr>
                <a:srgbClr val="E84C22">
                  <a:lumMod val="75000"/>
                </a:srgbClr>
              </a:buClr>
              <a:buSzPct val="125000"/>
              <a:buFont typeface="Arial" panose="020B0604020202020204" pitchFamily="34" charset="0"/>
              <a:buChar char="•"/>
            </a:pPr>
            <a:r>
              <a:rPr lang="bn-BD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শ্রেণীঃ- একাদশ</a:t>
            </a:r>
          </a:p>
          <a:p>
            <a:pPr marL="228600" lvl="0" indent="-228600" algn="ctr">
              <a:spcBef>
                <a:spcPts val="1000"/>
              </a:spcBef>
              <a:buClr>
                <a:srgbClr val="E84C22">
                  <a:lumMod val="75000"/>
                </a:srgbClr>
              </a:buClr>
              <a:buSzPct val="125000"/>
              <a:buFont typeface="Arial" panose="020B0604020202020204" pitchFamily="34" charset="0"/>
              <a:buChar char="•"/>
            </a:pPr>
            <a:r>
              <a:rPr lang="bn-BD" sz="3600" b="1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পাঠঃ-চাহিদা ও যোগানের সাহায্যে ভারসাম্য দাম ও পরিমাণ।   </a:t>
            </a:r>
            <a:endParaRPr lang="bn-BD" sz="32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28600" lvl="0" indent="-228600" algn="ctr">
              <a:spcBef>
                <a:spcPts val="1000"/>
              </a:spcBef>
              <a:buClr>
                <a:srgbClr val="E84C22">
                  <a:lumMod val="75000"/>
                </a:srgbClr>
              </a:buClr>
              <a:buSzPct val="125000"/>
              <a:buFont typeface="Arial" panose="020B0604020202020204" pitchFamily="34" charset="0"/>
              <a:buChar char="•"/>
            </a:pPr>
            <a:r>
              <a:rPr lang="bn-BD" sz="36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সময়ঃ- ৪৫ মিনিট </a:t>
            </a:r>
            <a:endParaRPr lang="bn-BD" sz="24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474" y="132566"/>
            <a:ext cx="2088507" cy="261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3"/>
          <p:cNvSpPr/>
          <p:nvPr/>
        </p:nvSpPr>
        <p:spPr>
          <a:xfrm>
            <a:off x="2478156" y="265042"/>
            <a:ext cx="8136835" cy="2928731"/>
          </a:xfrm>
          <a:prstGeom prst="downArrow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8800" b="1" u="sng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  <a:r>
              <a:rPr lang="bn-BD" sz="88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lvl="0" algn="ctr"/>
            <a:r>
              <a:rPr lang="bn-BD" sz="48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শেষে শিক্ষার্থীরা</a:t>
            </a:r>
            <a:r>
              <a:rPr lang="bn-BD" sz="4400" b="1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4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Vertical Scroll 4"/>
          <p:cNvSpPr/>
          <p:nvPr/>
        </p:nvSpPr>
        <p:spPr>
          <a:xfrm>
            <a:off x="1470990" y="3379304"/>
            <a:ext cx="10151165" cy="3207026"/>
          </a:xfrm>
          <a:prstGeom prst="vertic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ভারসাম্য সম্বন্ধে জানতে পারবে।  </a:t>
            </a:r>
            <a:endParaRPr lang="en-US" sz="3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ভারসাম্য কিভাবে অর্জন হয় সে সম্পর্কে জানতে পারবে।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ভারসাম্য দাম ও পরিমাণ নির্ণয় করতে পারবে।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BD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ভারসাম্য বিষয়টি চিত্রের সাহায্যে ব্যাখ্যা করতে পারবে।   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22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984911" y="0"/>
            <a:ext cx="4820887" cy="1966587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ছবিগুলো লক্ষ্য করো </a:t>
            </a:r>
            <a:endParaRPr lang="en-US" sz="4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63" y="1966587"/>
            <a:ext cx="5683948" cy="47473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012" y="1966587"/>
            <a:ext cx="5928987" cy="474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95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52" y="223758"/>
            <a:ext cx="5971913" cy="51624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851" y="223758"/>
            <a:ext cx="5780953" cy="5162433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63670" y="5761973"/>
            <a:ext cx="4860100" cy="1002081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অসংখ্য ক্রেতা ও বিক্রেতার উপস্থিতি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926893" y="5761974"/>
            <a:ext cx="4835047" cy="1002080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2800" dirty="0" smtClean="0">
              <a:solidFill>
                <a:schemeClr val="tx1"/>
              </a:solidFill>
            </a:endParaRPr>
          </a:p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অসংখ্য বিক্রেতা </a:t>
            </a:r>
            <a:r>
              <a:rPr lang="bn-BD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 সংখ্যক ক্রেতার </a:t>
            </a:r>
            <a:r>
              <a:rPr lang="bn-BD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উপস্থিতি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3802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70" y="645090"/>
            <a:ext cx="5561558" cy="40271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697" y="645090"/>
            <a:ext cx="5617672" cy="4027118"/>
          </a:xfrm>
          <a:prstGeom prst="rect">
            <a:avLst/>
          </a:prstGeom>
        </p:spPr>
      </p:pic>
      <p:sp>
        <p:nvSpPr>
          <p:cNvPr id="3" name="Up Arrow Callout 2"/>
          <p:cNvSpPr/>
          <p:nvPr/>
        </p:nvSpPr>
        <p:spPr>
          <a:xfrm>
            <a:off x="385050" y="4703525"/>
            <a:ext cx="4947781" cy="1841327"/>
          </a:xfrm>
          <a:prstGeom prst="upArrowCallou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dirty="0" smtClean="0">
                <a:solidFill>
                  <a:schemeClr val="tx1"/>
                </a:solidFill>
              </a:rPr>
              <a:t> </a:t>
            </a:r>
            <a:r>
              <a:rPr lang="bn-BD" sz="8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বাজার</a:t>
            </a:r>
            <a:endParaRPr lang="en-US" sz="8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Up Arrow Callout 5"/>
          <p:cNvSpPr/>
          <p:nvPr/>
        </p:nvSpPr>
        <p:spPr>
          <a:xfrm>
            <a:off x="6782594" y="4672208"/>
            <a:ext cx="4947781" cy="1841327"/>
          </a:xfrm>
          <a:prstGeom prst="upArrowCallou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বাজার</a:t>
            </a:r>
            <a:r>
              <a:rPr lang="bn-BD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818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986" y="240147"/>
            <a:ext cx="5485105" cy="36530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07" y="240147"/>
            <a:ext cx="5496548" cy="3657703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977029" y="4007464"/>
            <a:ext cx="10246292" cy="2771708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ভারসাম্য কথাটির অর্থ ‘স্থিতাবস্থা’ ল্যাটিন শব্দ 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‘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Acquas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’</a:t>
            </a:r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‘Libra’</a:t>
            </a:r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শব্দ দুয়ের সমন্বয়ে ভারসাম্য শব্দটি গঠিত । সাধারণত দুই বা ততোধিক বিপরীতমুখী শক্তির পারস্পরীক ক্রীয়া–প্রতিক্রীয়ার ফলে যদি ঐ শক্তিসমূহ একটি</a:t>
            </a:r>
            <a:r>
              <a:rPr lang="bn-BD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স্থিতাবস্থা উপনিত হয় , যেখান থেকে তাদের বিচ্যুতি হওয়ার কোনো প্রবণতা থাকে না , সেই অবস্থাকে ‘ভারসাম্য’ বলে ।    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44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1"/>
          <p:cNvSpPr/>
          <p:nvPr/>
        </p:nvSpPr>
        <p:spPr>
          <a:xfrm>
            <a:off x="3500200" y="161828"/>
            <a:ext cx="5194852" cy="1166191"/>
          </a:xfrm>
          <a:prstGeom prst="downArrow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ভারসাম্য</a:t>
            </a:r>
            <a:endParaRPr lang="en-US" sz="5400" b="1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 rot="1600562">
            <a:off x="4222405" y="1102065"/>
            <a:ext cx="717763" cy="1843869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 rot="19618528">
            <a:off x="7320477" y="1156242"/>
            <a:ext cx="707820" cy="1754556"/>
          </a:xfrm>
          <a:prstGeom prst="down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88099" y="2961944"/>
            <a:ext cx="5158421" cy="323844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Qd</a:t>
            </a:r>
            <a:r>
              <a:rPr lang="en-US" sz="4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Qs</a:t>
            </a:r>
          </a:p>
          <a:p>
            <a:pPr algn="ctr"/>
            <a:r>
              <a:rPr lang="en-US" sz="4800" u="sng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Qd</a:t>
            </a:r>
            <a:r>
              <a:rPr lang="en-US" sz="48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Qs</a:t>
            </a:r>
          </a:p>
          <a:p>
            <a:pPr algn="ctr"/>
            <a:r>
              <a:rPr lang="en-US" sz="48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Qd</a:t>
            </a:r>
            <a:r>
              <a:rPr lang="en-US" sz="4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 Qs</a:t>
            </a:r>
            <a:endParaRPr lang="en-US" sz="4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078012" y="2961944"/>
            <a:ext cx="5934448" cy="323844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/>
          </p:nvPr>
        </p:nvGraphicFramePr>
        <p:xfrm>
          <a:off x="6225434" y="3197240"/>
          <a:ext cx="561166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2332"/>
                <a:gridCol w="1122332"/>
                <a:gridCol w="1122332"/>
                <a:gridCol w="1122332"/>
                <a:gridCol w="1122332"/>
              </a:tblGrid>
              <a:tr h="892451">
                <a:tc>
                  <a:txBody>
                    <a:bodyPr/>
                    <a:lstStyle/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</a:rPr>
                        <a:t>দ্রব্যের দাম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dirty="0" smtClean="0">
                          <a:solidFill>
                            <a:schemeClr val="tx1"/>
                          </a:solidFill>
                        </a:rPr>
                        <a:t>দ্রব্যের পরিমাণ</a:t>
                      </a:r>
                      <a:endParaRPr lang="en-US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</a:rPr>
                        <a:t>যোগানের পরিমাণ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Qd</a:t>
                      </a:r>
                      <a:r>
                        <a:rPr lang="bn-BD" sz="20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এবং</a:t>
                      </a:r>
                      <a:r>
                        <a:rPr lang="bn-BD" sz="20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Qs</a:t>
                      </a:r>
                      <a:r>
                        <a:rPr lang="bn-BD" sz="20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সম্পর্ক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bn-BD" dirty="0" smtClean="0">
                          <a:solidFill>
                            <a:schemeClr val="tx1"/>
                          </a:solidFill>
                        </a:rPr>
                        <a:t>দামের অবস্থা</a:t>
                      </a:r>
                      <a:r>
                        <a:rPr lang="bn-BD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957441">
                <a:tc>
                  <a:txBody>
                    <a:bodyPr/>
                    <a:lstStyle/>
                    <a:p>
                      <a:r>
                        <a:rPr lang="bn-BD" sz="3600" dirty="0" smtClean="0"/>
                        <a:t>১</a:t>
                      </a:r>
                    </a:p>
                    <a:p>
                      <a:r>
                        <a:rPr lang="bn-BD" sz="3600" dirty="0" smtClean="0">
                          <a:solidFill>
                            <a:srgbClr val="C00000"/>
                          </a:solidFill>
                        </a:rPr>
                        <a:t>২</a:t>
                      </a:r>
                    </a:p>
                    <a:p>
                      <a:r>
                        <a:rPr lang="bn-BD" sz="3600" dirty="0" smtClean="0"/>
                        <a:t>৩</a:t>
                      </a:r>
                      <a:endParaRPr lang="en-US" sz="3600" dirty="0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bn-BD" sz="3600" dirty="0" smtClean="0"/>
                        <a:t>২০</a:t>
                      </a:r>
                    </a:p>
                    <a:p>
                      <a:r>
                        <a:rPr lang="bn-BD" sz="3600" dirty="0" smtClean="0">
                          <a:solidFill>
                            <a:srgbClr val="C00000"/>
                          </a:solidFill>
                        </a:rPr>
                        <a:t>১৫</a:t>
                      </a:r>
                    </a:p>
                    <a:p>
                      <a:r>
                        <a:rPr lang="bn-BD" sz="3600" dirty="0" smtClean="0"/>
                        <a:t>১০</a:t>
                      </a:r>
                      <a:endParaRPr lang="en-US" sz="3600" dirty="0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r>
                        <a:rPr lang="bn-BD" sz="3600" dirty="0" smtClean="0"/>
                        <a:t>১০</a:t>
                      </a:r>
                    </a:p>
                    <a:p>
                      <a:r>
                        <a:rPr lang="bn-BD" sz="3600" dirty="0" smtClean="0">
                          <a:solidFill>
                            <a:srgbClr val="C00000"/>
                          </a:solidFill>
                        </a:rPr>
                        <a:t>১৫</a:t>
                      </a:r>
                    </a:p>
                    <a:p>
                      <a:r>
                        <a:rPr lang="bn-BD" sz="3600" dirty="0" smtClean="0"/>
                        <a:t>২০ </a:t>
                      </a:r>
                      <a:endParaRPr lang="en-US" sz="3600" dirty="0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Qd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&gt; Qs</a:t>
                      </a:r>
                      <a:endParaRPr lang="bn-BD" sz="20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0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u="sng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Qd</a:t>
                      </a:r>
                      <a:r>
                        <a:rPr lang="en-US" sz="2000" u="sng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= Qs</a:t>
                      </a:r>
                      <a:endParaRPr lang="bn-BD" sz="2000" u="sng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000" u="sng" dirty="0" smtClean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Qd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&lt; Qs</a:t>
                      </a:r>
                    </a:p>
                    <a:p>
                      <a:endParaRPr lang="en-US" sz="2000" dirty="0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cxnSp>
        <p:nvCxnSpPr>
          <p:cNvPr id="15" name="Straight Arrow Connector 14"/>
          <p:cNvCxnSpPr/>
          <p:nvPr/>
        </p:nvCxnSpPr>
        <p:spPr>
          <a:xfrm flipV="1">
            <a:off x="11198268" y="4221271"/>
            <a:ext cx="0" cy="4258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11198268" y="5473874"/>
            <a:ext cx="0" cy="388307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1010378" y="4910203"/>
            <a:ext cx="425885" cy="1252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1010378" y="5098093"/>
            <a:ext cx="425885" cy="0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369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1"/>
          <p:cNvSpPr/>
          <p:nvPr/>
        </p:nvSpPr>
        <p:spPr>
          <a:xfrm>
            <a:off x="3114260" y="119268"/>
            <a:ext cx="6612836" cy="2686562"/>
          </a:xfrm>
          <a:prstGeom prst="downArrow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</a:p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ভারসাম্য </a:t>
            </a:r>
            <a:r>
              <a:rPr lang="en-US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(Equilibrium)</a:t>
            </a: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524" y="2704479"/>
            <a:ext cx="5092374" cy="3990388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1252603" y="5899759"/>
            <a:ext cx="4346531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1265129" y="2154477"/>
            <a:ext cx="90604" cy="37264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091847" y="3362701"/>
            <a:ext cx="1929008" cy="166023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2104373" y="3362701"/>
            <a:ext cx="1839789" cy="166023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033381" y="3054924"/>
                <a:ext cx="142179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𝑑𝑝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3381" y="3054924"/>
                <a:ext cx="1421799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579" r="-5579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230876" y="4745938"/>
                <a:ext cx="144154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𝑏𝑝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0876" y="4745938"/>
                <a:ext cx="1441548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5485" r="-5907" b="-3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78036" y="2015977"/>
                <a:ext cx="30136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𝒀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036" y="2015977"/>
                <a:ext cx="301365" cy="43088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964541" y="5885728"/>
                <a:ext cx="32220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𝑿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4541" y="5885728"/>
                <a:ext cx="322204" cy="430887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39566" y="5834197"/>
                <a:ext cx="33663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566" y="5834197"/>
                <a:ext cx="336631" cy="43088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/>
          <p:cNvGrpSpPr/>
          <p:nvPr/>
        </p:nvGrpSpPr>
        <p:grpSpPr>
          <a:xfrm>
            <a:off x="3233063" y="4004556"/>
            <a:ext cx="1296837" cy="326566"/>
            <a:chOff x="3479191" y="4005631"/>
            <a:chExt cx="1296837" cy="32656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3479191" y="4005631"/>
                  <a:ext cx="748352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r>
                    <a:rPr lang="en-US" sz="2000" dirty="0" smtClean="0"/>
                    <a:t>E</a:t>
                  </a:r>
                  <a14:m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79191" y="4005631"/>
                  <a:ext cx="748352" cy="307777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21311" t="-25490" r="-1639" b="-4902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4190290" y="4024420"/>
                  <a:ext cx="585738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0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90290" y="4024420"/>
                  <a:ext cx="585738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4167" r="-1042" b="-254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" name="Straight Connector 7"/>
          <p:cNvCxnSpPr/>
          <p:nvPr/>
        </p:nvCxnSpPr>
        <p:spPr>
          <a:xfrm>
            <a:off x="1355733" y="4158641"/>
            <a:ext cx="1675566" cy="1252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031299" y="4171167"/>
            <a:ext cx="0" cy="172859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355733" y="3657600"/>
            <a:ext cx="1136946" cy="25052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492679" y="3682652"/>
            <a:ext cx="0" cy="221710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265129" y="4622104"/>
            <a:ext cx="2329841" cy="12526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582444" y="4622104"/>
            <a:ext cx="12526" cy="127765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2480153" y="3682652"/>
            <a:ext cx="1102291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3582444" y="3682652"/>
            <a:ext cx="12526" cy="951978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8770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/>
      <p:bldP spid="22" grpId="0"/>
      <p:bldP spid="24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c 2"/>
          <p:cNvSpPr/>
          <p:nvPr/>
        </p:nvSpPr>
        <p:spPr>
          <a:xfrm rot="7772544">
            <a:off x="6401722" y="3447162"/>
            <a:ext cx="1680263" cy="2927397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c 3"/>
          <p:cNvSpPr/>
          <p:nvPr/>
        </p:nvSpPr>
        <p:spPr>
          <a:xfrm rot="10800000">
            <a:off x="4838208" y="3167268"/>
            <a:ext cx="3338382" cy="3114261"/>
          </a:xfrm>
          <a:prstGeom prst="arc">
            <a:avLst>
              <a:gd name="adj1" fmla="val 10738473"/>
              <a:gd name="adj2" fmla="val 110934"/>
            </a:avLst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6102378" y="5442186"/>
            <a:ext cx="810040" cy="839344"/>
          </a:xfrm>
          <a:prstGeom prst="flowChartConnec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nip Diagonal Corner Rectangle 5"/>
          <p:cNvSpPr/>
          <p:nvPr/>
        </p:nvSpPr>
        <p:spPr>
          <a:xfrm>
            <a:off x="3285861" y="480321"/>
            <a:ext cx="6443074" cy="2604224"/>
          </a:xfrm>
          <a:prstGeom prst="snip2Diag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 </a:t>
            </a:r>
            <a:r>
              <a:rPr lang="en-US" sz="6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Equilibrium</a:t>
            </a:r>
            <a:endParaRPr lang="en-US" sz="6000" i="1" dirty="0"/>
          </a:p>
        </p:txBody>
      </p:sp>
    </p:spTree>
    <p:extLst>
      <p:ext uri="{BB962C8B-B14F-4D97-AF65-F5344CB8AC3E}">
        <p14:creationId xmlns:p14="http://schemas.microsoft.com/office/powerpoint/2010/main" val="3751728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58" y="238538"/>
            <a:ext cx="6089564" cy="451899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478" y="238539"/>
            <a:ext cx="5346252" cy="451899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89112" y="4996070"/>
            <a:ext cx="10880035" cy="1630018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চাহিদা ও যোগানের পরস্পর ক্রিয়া প্রতিক্রিয়ার মাধ্যমে যে দামে চাহিদা ও </a:t>
            </a:r>
          </a:p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যোগান সমান হয়, তাকে ভারসাম্য দাম বলে এবং ভারসাম্য দামে যে পরিমান </a:t>
            </a:r>
          </a:p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দ্রব্য ক্রয় বিক্রয় হয় তাকে ভারসাম্য পরিমান বলে। 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50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Diagonal Corner Rectangle 3"/>
          <p:cNvSpPr/>
          <p:nvPr/>
        </p:nvSpPr>
        <p:spPr>
          <a:xfrm>
            <a:off x="876821" y="187890"/>
            <a:ext cx="10471760" cy="6670110"/>
          </a:xfrm>
          <a:prstGeom prst="snip2Diag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pPr algn="ctr"/>
            <a:r>
              <a:rPr lang="bn-BD" sz="2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endParaRPr lang="bn-BD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ভারসাম্য দাম ও পরিমান – আমরা গাণিতিক ভাবে ভারসাম্য দাম ও পরিমাণ নির্ণয় করব,আমরা জানি, </a:t>
            </a:r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Qd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a+dp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 Qs=</a:t>
            </a:r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c+bp</a:t>
            </a:r>
            <a:endParaRPr lang="bn-BD" sz="2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এখানে,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Qd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=চাহিদার পরিমান, 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Qs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=যোগানের পরিমাণ, 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=দাম, এবং 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ধ্রুবক</a:t>
            </a:r>
          </a:p>
          <a:p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</a:t>
            </a:r>
            <a:r>
              <a:rPr lang="bn-BD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হলো চাহিদা ও যোগান রেখার ঢাল। </a:t>
            </a:r>
          </a:p>
          <a:p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ভারসাম্যের </a:t>
            </a:r>
            <a:r>
              <a:rPr lang="bn-BD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র্তানুসারে , </a:t>
            </a:r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Qd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Qs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চাহিদা ও যোগান সমীকরণের মান ধরে পাই,</a:t>
            </a:r>
          </a:p>
          <a:p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Qd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২৫- ৫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Qs=</a:t>
            </a:r>
            <a:r>
              <a:rPr lang="bn-BD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BD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</a:t>
            </a:r>
            <a:endParaRPr lang="bn-BD" sz="24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বা,</a:t>
            </a:r>
            <a:r>
              <a:rPr lang="bn-BD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২৫- ৫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</a:t>
            </a:r>
            <a:r>
              <a:rPr lang="bn-BD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৫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BD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</a:t>
            </a:r>
            <a:endParaRPr lang="bn-BD" sz="24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>
              <a:buFontTx/>
              <a:buChar char="-"/>
            </a:pP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</a:t>
            </a:r>
            <a:r>
              <a:rPr lang="bn-BD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 ৫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</a:t>
            </a:r>
            <a:r>
              <a:rPr lang="bn-BD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৫- ২৫</a:t>
            </a:r>
          </a:p>
          <a:p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 ২ 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ভারসাম্য দাম</a:t>
            </a:r>
          </a:p>
          <a:p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এখন 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এর মান </a:t>
            </a:r>
            <a:r>
              <a:rPr lang="en-US" sz="2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Qd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Qs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বসিয়ে পাই,</a:t>
            </a:r>
            <a:endParaRPr lang="bn-BD" sz="2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Qd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bn-BD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২৫- ৫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২৫-৫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২=২৫-১০=১৫</a:t>
            </a:r>
          </a:p>
          <a:p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আবার, 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Qs=</a:t>
            </a:r>
            <a:r>
              <a:rPr lang="bn-BD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BD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৫+৫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২=১৫</a:t>
            </a:r>
          </a:p>
          <a:p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অতএব </a:t>
            </a:r>
            <a:r>
              <a:rPr lang="en-US" sz="2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Qd</a:t>
            </a:r>
            <a:r>
              <a:rPr lang="bn-BD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  <a:r>
              <a:rPr lang="en-US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Qs</a:t>
            </a:r>
            <a:r>
              <a:rPr lang="bn-BD" sz="2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১৫ এটি ভারসাম্য পরিমান।</a:t>
            </a:r>
            <a:endParaRPr lang="bn-BD" sz="2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24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>
              <a:buFontTx/>
              <a:buChar char="-"/>
            </a:pPr>
            <a:endParaRPr lang="bn-BD" sz="2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2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2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338170" y="1841326"/>
            <a:ext cx="4822520" cy="46346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b="1" dirty="0" smtClean="0"/>
          </a:p>
          <a:p>
            <a:endParaRPr lang="bn-BD" b="1" dirty="0"/>
          </a:p>
          <a:p>
            <a:endParaRPr lang="en-US" b="1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7102258" y="5699342"/>
            <a:ext cx="3356975" cy="7515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7102258" y="2693096"/>
            <a:ext cx="0" cy="300624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841295" y="3175349"/>
            <a:ext cx="1590804" cy="165969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891397" y="3106455"/>
            <a:ext cx="1540702" cy="179122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7102258" y="3995803"/>
            <a:ext cx="1540702" cy="2505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642960" y="4008329"/>
            <a:ext cx="0" cy="169101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0647123" y="5486400"/>
            <a:ext cx="413357" cy="47598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887220" y="3782860"/>
            <a:ext cx="413357" cy="47598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620009" y="5736920"/>
            <a:ext cx="413357" cy="47598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425858" y="2455101"/>
            <a:ext cx="413357" cy="47598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US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55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1"/>
          <p:cNvSpPr/>
          <p:nvPr/>
        </p:nvSpPr>
        <p:spPr>
          <a:xfrm>
            <a:off x="3544862" y="297537"/>
            <a:ext cx="5347347" cy="1783053"/>
          </a:xfrm>
          <a:prstGeom prst="snip2Diag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8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8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 - ৫ মিনিট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nip Single Corner Rectangle 2"/>
          <p:cNvSpPr/>
          <p:nvPr/>
        </p:nvSpPr>
        <p:spPr>
          <a:xfrm>
            <a:off x="1947795" y="2617939"/>
            <a:ext cx="8254653" cy="3194139"/>
          </a:xfrm>
          <a:prstGeom prst="snip1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চাহিদা অপেক্ষক 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Qd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en-US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15- 3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 </a:t>
            </a: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 যোগান অপেক্ষক 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Qs= </a:t>
            </a:r>
            <a:r>
              <a:rPr lang="en-US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 + 6p</a:t>
            </a:r>
            <a:endParaRPr lang="bn-BD" sz="4400" dirty="0" smtClean="0">
              <a:solidFill>
                <a:schemeClr val="tx1"/>
              </a:solidFill>
              <a:latin typeface="Times New Roman" panose="02020603050405020304" pitchFamily="18" charset="0"/>
              <a:cs typeface="NikoshBAN" panose="02000000000000000000" pitchFamily="2" charset="0"/>
            </a:endParaRPr>
          </a:p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প্রদত্ত অপেক্ষকে 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 </a:t>
            </a: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মান কত হলে ভারসাম্য দাম = ভারসাম্য পরিমান হবে ? 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94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539782" y="0"/>
            <a:ext cx="5523978" cy="2941983"/>
          </a:xfrm>
          <a:prstGeom prst="horizontalScroll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i="1" u="sng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</a:p>
          <a:p>
            <a:pPr algn="ctr"/>
            <a:r>
              <a:rPr lang="bn-BD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 দলে ৬ জন। </a:t>
            </a:r>
          </a:p>
          <a:p>
            <a:pPr algn="ctr"/>
            <a:r>
              <a:rPr lang="bn-BD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সময়ঃ- ৭ মিনিট 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lowchart: Alternate Process 2"/>
          <p:cNvSpPr/>
          <p:nvPr/>
        </p:nvSpPr>
        <p:spPr>
          <a:xfrm>
            <a:off x="923930" y="3368776"/>
            <a:ext cx="10755682" cy="3206661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bn-BD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চাহিদা ও যোগানের পরিবর্তনের পশ্চাতে বিভিন্ন উপাদানগুলো চিহ্নিত কর এবং পরিবর্তিত চাহিদা ও যোগান রেখা অংকন কর ও ভারসাম্যের পরিবর্তন দেখাও।  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13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2780776" y="0"/>
            <a:ext cx="6563640" cy="1903956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115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nip Single Corner Rectangle 2"/>
          <p:cNvSpPr/>
          <p:nvPr/>
        </p:nvSpPr>
        <p:spPr>
          <a:xfrm>
            <a:off x="302165" y="2279374"/>
            <a:ext cx="11054221" cy="4245959"/>
          </a:xfrm>
          <a:prstGeom prst="snip1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ভারসাম্য কাকে বলে 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চাহিদা ও যোগানের পারস্পরিক প্রভাবে কিভাবে ভারসাম্য অর্জিত      হয় ?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চিত্রের সাহায্যে ভারসাম্য ব্যাখ্যা কর ।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bn-BD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সমীকরণের সাহায্যে ভারসাম্য ব্যাখ্যা কর। 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167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ultidocument 1"/>
          <p:cNvSpPr/>
          <p:nvPr/>
        </p:nvSpPr>
        <p:spPr>
          <a:xfrm>
            <a:off x="3363237" y="0"/>
            <a:ext cx="5549031" cy="2492679"/>
          </a:xfrm>
          <a:prstGeom prst="flowChartMultidocumen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8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8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lowchart: Document 2"/>
          <p:cNvSpPr/>
          <p:nvPr/>
        </p:nvSpPr>
        <p:spPr>
          <a:xfrm>
            <a:off x="501039" y="2834513"/>
            <a:ext cx="11273425" cy="3895595"/>
          </a:xfrm>
          <a:prstGeom prst="flowChartDocumen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ভারসাম্যের প্রথম শর্ত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দ্রব্য ও সেবার চাহিদা ও যোগান পরস্পর সমান। অর্থাৎ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Qd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=Qs </a:t>
            </a: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 দ্বিতীয় শর্ত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চাহিদা রেখার ঢাল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&lt;</a:t>
            </a:r>
            <a:r>
              <a:rPr lang="bn-BD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যোগান রেখার </a:t>
            </a: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ঢাল । অর্থাৎ যোগান রেখা </a:t>
            </a:r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Qs</a:t>
            </a: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,চাহিদা রেখাকে (</a:t>
            </a:r>
            <a:r>
              <a:rPr lang="en-US" sz="36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Qd</a:t>
            </a: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কে নিচের দিক থেকে ছেদ করে ডানে উপরে দিকে যাবে। এবং 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 </a:t>
            </a: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বিন্দুতে ভারসাম্য প্রতিষ্ঠিত হবে।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আলোচ্য শর্ত দুইটি চিত্রের সাহায্যে ব্যাখ্যা কর।  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393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3544863" y="0"/>
            <a:ext cx="6025021" cy="2479246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অসংখ্য ধন্যবাদ </a:t>
            </a:r>
            <a:endParaRPr lang="en-US" sz="6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624" y="2560790"/>
            <a:ext cx="6667500" cy="417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8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EB8F22"/>
      </a:accent1>
      <a:accent2>
        <a:srgbClr val="CD4223"/>
      </a:accent2>
      <a:accent3>
        <a:srgbClr val="A89374"/>
      </a:accent3>
      <a:accent4>
        <a:srgbClr val="83AA67"/>
      </a:accent4>
      <a:accent5>
        <a:srgbClr val="4FA9C1"/>
      </a:accent5>
      <a:accent6>
        <a:srgbClr val="9390AF"/>
      </a:accent6>
      <a:hlink>
        <a:srgbClr val="EC7220"/>
      </a:hlink>
      <a:folHlink>
        <a:srgbClr val="F09355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EBEC8F79-A447-43FC-8E81-85E8468AF3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953</TotalTime>
  <Words>567</Words>
  <Application>Microsoft Office PowerPoint</Application>
  <PresentationFormat>Custom</PresentationFormat>
  <Paragraphs>105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Parallax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BABLY</cp:lastModifiedBy>
  <cp:revision>212</cp:revision>
  <dcterms:created xsi:type="dcterms:W3CDTF">2013-08-03T10:09:52Z</dcterms:created>
  <dcterms:modified xsi:type="dcterms:W3CDTF">2014-02-08T13:46:09Z</dcterms:modified>
</cp:coreProperties>
</file>